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1" r:id="rId3"/>
    <p:sldId id="256" r:id="rId4"/>
    <p:sldId id="262" r:id="rId5"/>
    <p:sldId id="259" r:id="rId6"/>
    <p:sldId id="260" r:id="rId7"/>
    <p:sldId id="257" r:id="rId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2"/>
  </p:normalViewPr>
  <p:slideViewPr>
    <p:cSldViewPr snapToGrid="0" snapToObjects="1">
      <p:cViewPr varScale="1">
        <p:scale>
          <a:sx n="118" d="100"/>
          <a:sy n="118" d="100"/>
        </p:scale>
        <p:origin x="6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B8DB-8030-4640-9B4B-9C14C7891A0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DED2C51A-6630-CF42-9032-266859273A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48DE0D89-7D76-F24E-93B5-58E30F2C2DC5}"/>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5" name="Footer Placeholder 4">
            <a:extLst>
              <a:ext uri="{FF2B5EF4-FFF2-40B4-BE49-F238E27FC236}">
                <a16:creationId xmlns:a16="http://schemas.microsoft.com/office/drawing/2014/main" id="{CED3A4B6-9FCD-7641-B0DB-6DD60DA323F0}"/>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D7D51609-468D-9242-A675-5CA714333917}"/>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2262961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60C9-6BA3-FA46-8FC5-9AFBBA259E54}"/>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0A9330F6-5520-E745-B4FF-62FABC8123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4F93451B-DC57-4A40-B82C-5FBD54196F42}"/>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5" name="Footer Placeholder 4">
            <a:extLst>
              <a:ext uri="{FF2B5EF4-FFF2-40B4-BE49-F238E27FC236}">
                <a16:creationId xmlns:a16="http://schemas.microsoft.com/office/drawing/2014/main" id="{1DF34E8F-70BB-934E-B537-984CDE65F256}"/>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E442065F-4302-4E42-947F-BC0498012C60}"/>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2617859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CA7C97-5164-1941-B78E-124AF56F287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CBB05A6-A070-B941-B7FB-32BE837648D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6720D5E4-9646-8F40-978C-28E1010B62A7}"/>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5" name="Footer Placeholder 4">
            <a:extLst>
              <a:ext uri="{FF2B5EF4-FFF2-40B4-BE49-F238E27FC236}">
                <a16:creationId xmlns:a16="http://schemas.microsoft.com/office/drawing/2014/main" id="{43CD2063-9E8B-4C43-977B-BA4F4598D762}"/>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FB1988D-E79D-8B43-86A2-8062C5E6A6DB}"/>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273966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5511-7FD7-A342-BD7F-FB4E3A3AC236}"/>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A1412BBF-2BE1-8345-89F4-D5ED2508CF6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9AAB637B-A7A5-FC47-B851-A1EF63306230}"/>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5" name="Footer Placeholder 4">
            <a:extLst>
              <a:ext uri="{FF2B5EF4-FFF2-40B4-BE49-F238E27FC236}">
                <a16:creationId xmlns:a16="http://schemas.microsoft.com/office/drawing/2014/main" id="{6F2A7B54-5F89-9C4A-B836-9D5E15CC5C18}"/>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DAAE192-04C2-9F44-BCA8-361BA0DCF053}"/>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215626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1928-FC93-154E-ADFE-696E5AE257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16A519AE-6ED4-1C41-8432-066608C84E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0C503BE-128B-584C-ABA0-0BCF4E6539D1}"/>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5" name="Footer Placeholder 4">
            <a:extLst>
              <a:ext uri="{FF2B5EF4-FFF2-40B4-BE49-F238E27FC236}">
                <a16:creationId xmlns:a16="http://schemas.microsoft.com/office/drawing/2014/main" id="{57AAE6F4-F45F-DD49-81A8-64EB9B4A3545}"/>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80D83FD-0F30-D64D-958E-A93AFA6A12F6}"/>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86652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5EE-3644-A24F-BF15-278BDE29B6C7}"/>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8011C2D3-DACF-BA42-9DF4-589DDDDB850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712E648A-B069-3D4B-976A-7EA3FC257E1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A9832430-71CF-ED42-9E70-D4AAAC078BB8}"/>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6" name="Footer Placeholder 5">
            <a:extLst>
              <a:ext uri="{FF2B5EF4-FFF2-40B4-BE49-F238E27FC236}">
                <a16:creationId xmlns:a16="http://schemas.microsoft.com/office/drawing/2014/main" id="{B70306A7-106F-584D-AD30-7D3ACD69470A}"/>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354C9179-B8D3-784F-8232-12B6DBE5FC9E}"/>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2112100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4DDF-AD7B-5A42-846D-513484A91975}"/>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794E9402-7148-714E-B163-D9CC34FAFB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C28004-2365-D74D-BE1F-15A517C9685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41399B41-0D15-2249-8EE0-8ACD2DCC7C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E4BD41-BCB1-5D45-B43E-00CDC816661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400D826A-A5C4-B449-B220-5A9DA54D18C4}"/>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8" name="Footer Placeholder 7">
            <a:extLst>
              <a:ext uri="{FF2B5EF4-FFF2-40B4-BE49-F238E27FC236}">
                <a16:creationId xmlns:a16="http://schemas.microsoft.com/office/drawing/2014/main" id="{12C03E32-13B2-0A41-866C-7B1481BEBA1F}"/>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F26DD485-BBBD-0241-8D2F-B8B6CF1691B8}"/>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2942395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6CD0E-07E9-EB43-B449-6887216025A2}"/>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491454CC-310F-CE4F-A53B-1326A0F1E2EF}"/>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4" name="Footer Placeholder 3">
            <a:extLst>
              <a:ext uri="{FF2B5EF4-FFF2-40B4-BE49-F238E27FC236}">
                <a16:creationId xmlns:a16="http://schemas.microsoft.com/office/drawing/2014/main" id="{C89B8EC1-FC18-F943-A995-8BE133428B89}"/>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BFC0274B-C742-F441-A7F3-ECCD6C9272DE}"/>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169673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593640-23BE-8E4C-868B-DDD8318A5BA4}"/>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3" name="Footer Placeholder 2">
            <a:extLst>
              <a:ext uri="{FF2B5EF4-FFF2-40B4-BE49-F238E27FC236}">
                <a16:creationId xmlns:a16="http://schemas.microsoft.com/office/drawing/2014/main" id="{FF298307-C3C5-2E4D-BCCC-BD8AEB761DBE}"/>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943926BF-7839-084A-B310-CFEA2AC28655}"/>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302923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7413-CDB6-2B4A-A8E9-19CB940A95D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670F1598-88CA-A04C-849C-AC49E87E47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97BADBE0-D65F-E848-B463-84B95E34F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9574BC5-934D-A040-9D14-222465CCB92F}"/>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6" name="Footer Placeholder 5">
            <a:extLst>
              <a:ext uri="{FF2B5EF4-FFF2-40B4-BE49-F238E27FC236}">
                <a16:creationId xmlns:a16="http://schemas.microsoft.com/office/drawing/2014/main" id="{D02FD626-D5D4-3743-B815-036ABD2504B2}"/>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92C432ED-1C08-9C4E-B288-6376951078F7}"/>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2031024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FCF1-B64D-604E-BD30-98E2FA139F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689498DA-F4F8-2E4D-BDDE-6F32C25753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A18CEF93-9C81-B64C-A37A-61EDF3482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CD1D0D-0DF1-6A41-B013-0B7CCF2053AF}"/>
              </a:ext>
            </a:extLst>
          </p:cNvPr>
          <p:cNvSpPr>
            <a:spLocks noGrp="1"/>
          </p:cNvSpPr>
          <p:nvPr>
            <p:ph type="dt" sz="half" idx="10"/>
          </p:nvPr>
        </p:nvSpPr>
        <p:spPr/>
        <p:txBody>
          <a:bodyPr/>
          <a:lstStyle/>
          <a:p>
            <a:fld id="{3AD831EB-6630-1840-9D2F-B606C1349C26}" type="datetimeFigureOut">
              <a:rPr lang="en-ES" smtClean="0"/>
              <a:t>07/08/2020</a:t>
            </a:fld>
            <a:endParaRPr lang="en-ES"/>
          </a:p>
        </p:txBody>
      </p:sp>
      <p:sp>
        <p:nvSpPr>
          <p:cNvPr id="6" name="Footer Placeholder 5">
            <a:extLst>
              <a:ext uri="{FF2B5EF4-FFF2-40B4-BE49-F238E27FC236}">
                <a16:creationId xmlns:a16="http://schemas.microsoft.com/office/drawing/2014/main" id="{903C206C-924C-C741-B2CA-8A953D5B244F}"/>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34430648-AB15-0A44-8518-6C76B905E288}"/>
              </a:ext>
            </a:extLst>
          </p:cNvPr>
          <p:cNvSpPr>
            <a:spLocks noGrp="1"/>
          </p:cNvSpPr>
          <p:nvPr>
            <p:ph type="sldNum" sz="quarter" idx="12"/>
          </p:nvPr>
        </p:nvSpPr>
        <p:spPr/>
        <p:txBody>
          <a:bodyPr/>
          <a:lstStyle/>
          <a:p>
            <a:fld id="{2C1FDDC9-E855-CB47-81A5-E9111A3F3DDD}" type="slidenum">
              <a:rPr lang="en-ES" smtClean="0"/>
              <a:t>‹#›</a:t>
            </a:fld>
            <a:endParaRPr lang="en-ES"/>
          </a:p>
        </p:txBody>
      </p:sp>
    </p:spTree>
    <p:extLst>
      <p:ext uri="{BB962C8B-B14F-4D97-AF65-F5344CB8AC3E}">
        <p14:creationId xmlns:p14="http://schemas.microsoft.com/office/powerpoint/2010/main" val="1283236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9D2E38-17E8-0749-B492-467C4DEF0F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6C934E2C-C51D-7D41-BEDC-A0680E5431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5F0425CF-40AF-C140-A639-9F5B38BEF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D831EB-6630-1840-9D2F-B606C1349C26}" type="datetimeFigureOut">
              <a:rPr lang="en-ES" smtClean="0"/>
              <a:t>07/08/2020</a:t>
            </a:fld>
            <a:endParaRPr lang="en-ES"/>
          </a:p>
        </p:txBody>
      </p:sp>
      <p:sp>
        <p:nvSpPr>
          <p:cNvPr id="5" name="Footer Placeholder 4">
            <a:extLst>
              <a:ext uri="{FF2B5EF4-FFF2-40B4-BE49-F238E27FC236}">
                <a16:creationId xmlns:a16="http://schemas.microsoft.com/office/drawing/2014/main" id="{CAFD6473-36A0-9B44-85B3-9D91598A38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DB342F23-3B97-F442-B921-0DE9F90C21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1FDDC9-E855-CB47-81A5-E9111A3F3DDD}" type="slidenum">
              <a:rPr lang="en-ES" smtClean="0"/>
              <a:t>‹#›</a:t>
            </a:fld>
            <a:endParaRPr lang="en-ES"/>
          </a:p>
        </p:txBody>
      </p:sp>
    </p:spTree>
    <p:extLst>
      <p:ext uri="{BB962C8B-B14F-4D97-AF65-F5344CB8AC3E}">
        <p14:creationId xmlns:p14="http://schemas.microsoft.com/office/powerpoint/2010/main" val="59106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C87793-9A60-5042-B5D1-58FC8979A643}"/>
              </a:ext>
            </a:extLst>
          </p:cNvPr>
          <p:cNvSpPr/>
          <p:nvPr/>
        </p:nvSpPr>
        <p:spPr>
          <a:xfrm>
            <a:off x="430061" y="401729"/>
            <a:ext cx="11231671" cy="5632311"/>
          </a:xfrm>
          <a:prstGeom prst="rect">
            <a:avLst/>
          </a:prstGeom>
        </p:spPr>
        <p:txBody>
          <a:bodyPr wrap="square">
            <a:spAutoFit/>
          </a:bodyPr>
          <a:lstStyle/>
          <a:p>
            <a:r>
              <a:rPr lang="en-ES" dirty="0"/>
              <a:t> * What is computer</a:t>
            </a:r>
          </a:p>
          <a:p>
            <a:r>
              <a:rPr lang="en-ES" dirty="0"/>
              <a:t>    - what is cpu (processor), how it works.</a:t>
            </a:r>
          </a:p>
          <a:p>
            <a:r>
              <a:rPr lang="en-ES" dirty="0"/>
              <a:t>    - what is RAM memory</a:t>
            </a:r>
          </a:p>
          <a:p>
            <a:r>
              <a:rPr lang="en-ES" dirty="0"/>
              <a:t>    - what is hard drive</a:t>
            </a:r>
          </a:p>
          <a:p>
            <a:r>
              <a:rPr lang="en-ES" dirty="0"/>
              <a:t>    - input output devices</a:t>
            </a:r>
          </a:p>
          <a:p>
            <a:r>
              <a:rPr lang="en-ES" dirty="0"/>
              <a:t>    - operating system ( how it manages resources on computer, how it executes program )</a:t>
            </a:r>
          </a:p>
          <a:p>
            <a:endParaRPr lang="en-ES" dirty="0"/>
          </a:p>
          <a:p>
            <a:r>
              <a:rPr lang="en-ES" dirty="0"/>
              <a:t>* what is program</a:t>
            </a:r>
          </a:p>
          <a:p>
            <a:r>
              <a:rPr lang="en-ES" dirty="0"/>
              <a:t>    - how the program works on computer ( interpreter, compiler )</a:t>
            </a:r>
          </a:p>
          <a:p>
            <a:r>
              <a:rPr lang="en-ES" dirty="0"/>
              <a:t>    - mental strategy </a:t>
            </a:r>
          </a:p>
          <a:p>
            <a:r>
              <a:rPr lang="en-ES" dirty="0"/>
              <a:t>    - structure of program</a:t>
            </a:r>
          </a:p>
          <a:p>
            <a:r>
              <a:rPr lang="en-ES" dirty="0"/>
              <a:t>    - tools for programming ( python ) </a:t>
            </a:r>
          </a:p>
          <a:p>
            <a:endParaRPr lang="en-ES" dirty="0"/>
          </a:p>
          <a:p>
            <a:r>
              <a:rPr lang="en-ES" dirty="0"/>
              <a:t>* parts of program </a:t>
            </a:r>
          </a:p>
          <a:p>
            <a:r>
              <a:rPr lang="en-ES" dirty="0"/>
              <a:t>    - data types</a:t>
            </a:r>
          </a:p>
          <a:p>
            <a:r>
              <a:rPr lang="en-ES" dirty="0"/>
              <a:t>    - values and expression</a:t>
            </a:r>
          </a:p>
          <a:p>
            <a:r>
              <a:rPr lang="en-ES" dirty="0"/>
              <a:t>    - control structure  ( if/else, conditions)</a:t>
            </a:r>
          </a:p>
          <a:p>
            <a:r>
              <a:rPr lang="en-ES" dirty="0"/>
              <a:t>    - iterations ( for, while )</a:t>
            </a:r>
          </a:p>
          <a:p>
            <a:r>
              <a:rPr lang="en-ES" dirty="0"/>
              <a:t>    - functions ( grouping instructions together)</a:t>
            </a:r>
          </a:p>
          <a:p>
            <a:endParaRPr lang="en-ES" dirty="0"/>
          </a:p>
        </p:txBody>
      </p:sp>
      <p:sp>
        <p:nvSpPr>
          <p:cNvPr id="5" name="Rectangle 4">
            <a:extLst>
              <a:ext uri="{FF2B5EF4-FFF2-40B4-BE49-F238E27FC236}">
                <a16:creationId xmlns:a16="http://schemas.microsoft.com/office/drawing/2014/main" id="{C671E638-02A9-4143-9AA9-F55A9E7CEC07}"/>
              </a:ext>
            </a:extLst>
          </p:cNvPr>
          <p:cNvSpPr/>
          <p:nvPr/>
        </p:nvSpPr>
        <p:spPr>
          <a:xfrm>
            <a:off x="5315211" y="3993043"/>
            <a:ext cx="6096000" cy="1477328"/>
          </a:xfrm>
          <a:prstGeom prst="rect">
            <a:avLst/>
          </a:prstGeom>
        </p:spPr>
        <p:txBody>
          <a:bodyPr>
            <a:spAutoFit/>
          </a:bodyPr>
          <a:lstStyle/>
          <a:p>
            <a:r>
              <a:rPr lang="en-ES" dirty="0"/>
              <a:t>* software development lifecycle</a:t>
            </a:r>
          </a:p>
          <a:p>
            <a:r>
              <a:rPr lang="en-ES" dirty="0"/>
              <a:t>    - plan</a:t>
            </a:r>
          </a:p>
          <a:p>
            <a:r>
              <a:rPr lang="en-ES" dirty="0"/>
              <a:t>    - development</a:t>
            </a:r>
          </a:p>
          <a:p>
            <a:r>
              <a:rPr lang="en-ES" dirty="0"/>
              <a:t>    - testing</a:t>
            </a:r>
          </a:p>
          <a:p>
            <a:r>
              <a:rPr lang="en-ES" dirty="0"/>
              <a:t>    - deployment ( launch ) final product</a:t>
            </a:r>
          </a:p>
        </p:txBody>
      </p:sp>
    </p:spTree>
    <p:extLst>
      <p:ext uri="{BB962C8B-B14F-4D97-AF65-F5344CB8AC3E}">
        <p14:creationId xmlns:p14="http://schemas.microsoft.com/office/powerpoint/2010/main" val="409596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02FD-2E8C-1D41-867D-3DAF59BD0A39}"/>
              </a:ext>
            </a:extLst>
          </p:cNvPr>
          <p:cNvSpPr>
            <a:spLocks noGrp="1"/>
          </p:cNvSpPr>
          <p:nvPr>
            <p:ph type="title"/>
          </p:nvPr>
        </p:nvSpPr>
        <p:spPr>
          <a:xfrm>
            <a:off x="2293829" y="2702491"/>
            <a:ext cx="7604342" cy="1453018"/>
          </a:xfrm>
        </p:spPr>
        <p:txBody>
          <a:bodyPr>
            <a:normAutofit/>
          </a:bodyPr>
          <a:lstStyle/>
          <a:p>
            <a:pPr algn="ctr"/>
            <a:r>
              <a:rPr lang="en-ES" dirty="0"/>
              <a:t>Fundamental</a:t>
            </a:r>
            <a:r>
              <a:rPr lang="en-US" dirty="0"/>
              <a:t>s</a:t>
            </a:r>
            <a:r>
              <a:rPr lang="en-ES" dirty="0"/>
              <a:t> of Computer</a:t>
            </a:r>
          </a:p>
        </p:txBody>
      </p:sp>
    </p:spTree>
    <p:extLst>
      <p:ext uri="{BB962C8B-B14F-4D97-AF65-F5344CB8AC3E}">
        <p14:creationId xmlns:p14="http://schemas.microsoft.com/office/powerpoint/2010/main" val="92467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54D8D4-9AA7-924D-AB19-EA461D4BA454}"/>
              </a:ext>
            </a:extLst>
          </p:cNvPr>
          <p:cNvSpPr txBox="1"/>
          <p:nvPr/>
        </p:nvSpPr>
        <p:spPr>
          <a:xfrm>
            <a:off x="425885" y="325677"/>
            <a:ext cx="3499484" cy="584775"/>
          </a:xfrm>
          <a:prstGeom prst="rect">
            <a:avLst/>
          </a:prstGeom>
          <a:noFill/>
        </p:spPr>
        <p:txBody>
          <a:bodyPr wrap="none" rtlCol="0">
            <a:spAutoFit/>
          </a:bodyPr>
          <a:lstStyle/>
          <a:p>
            <a:r>
              <a:rPr lang="en-ES" sz="3200" dirty="0"/>
              <a:t>What is Computer?</a:t>
            </a:r>
          </a:p>
        </p:txBody>
      </p:sp>
      <p:grpSp>
        <p:nvGrpSpPr>
          <p:cNvPr id="28" name="Group 27">
            <a:extLst>
              <a:ext uri="{FF2B5EF4-FFF2-40B4-BE49-F238E27FC236}">
                <a16:creationId xmlns:a16="http://schemas.microsoft.com/office/drawing/2014/main" id="{0A7F7768-9B29-3945-961D-CD61A5938D88}"/>
              </a:ext>
            </a:extLst>
          </p:cNvPr>
          <p:cNvGrpSpPr/>
          <p:nvPr/>
        </p:nvGrpSpPr>
        <p:grpSpPr>
          <a:xfrm>
            <a:off x="10110713" y="378833"/>
            <a:ext cx="1607310" cy="1448896"/>
            <a:chOff x="6489643" y="833168"/>
            <a:chExt cx="1607310" cy="1448896"/>
          </a:xfrm>
        </p:grpSpPr>
        <p:sp>
          <p:nvSpPr>
            <p:cNvPr id="23" name="Rounded Rectangle 22">
              <a:extLst>
                <a:ext uri="{FF2B5EF4-FFF2-40B4-BE49-F238E27FC236}">
                  <a16:creationId xmlns:a16="http://schemas.microsoft.com/office/drawing/2014/main" id="{A0988E51-D8D3-7D4B-81C8-EA62EE7062A4}"/>
                </a:ext>
              </a:extLst>
            </p:cNvPr>
            <p:cNvSpPr/>
            <p:nvPr/>
          </p:nvSpPr>
          <p:spPr>
            <a:xfrm>
              <a:off x="6489643" y="833168"/>
              <a:ext cx="1607310" cy="1448896"/>
            </a:xfrm>
            <a:prstGeom prst="roundRect">
              <a:avLst>
                <a:gd name="adj" fmla="val 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pic>
          <p:nvPicPr>
            <p:cNvPr id="6" name="Picture 5">
              <a:extLst>
                <a:ext uri="{FF2B5EF4-FFF2-40B4-BE49-F238E27FC236}">
                  <a16:creationId xmlns:a16="http://schemas.microsoft.com/office/drawing/2014/main" id="{44A2E570-E2BA-B641-9D16-4F5CA87F05C3}"/>
                </a:ext>
              </a:extLst>
            </p:cNvPr>
            <p:cNvPicPr>
              <a:picLocks noChangeAspect="1"/>
            </p:cNvPicPr>
            <p:nvPr/>
          </p:nvPicPr>
          <p:blipFill>
            <a:blip r:embed="rId2"/>
            <a:stretch>
              <a:fillRect/>
            </a:stretch>
          </p:blipFill>
          <p:spPr>
            <a:xfrm>
              <a:off x="6559660" y="1344197"/>
              <a:ext cx="1498643" cy="736728"/>
            </a:xfrm>
            <a:prstGeom prst="rect">
              <a:avLst/>
            </a:prstGeom>
          </p:spPr>
        </p:pic>
        <p:sp>
          <p:nvSpPr>
            <p:cNvPr id="7" name="TextBox 6">
              <a:extLst>
                <a:ext uri="{FF2B5EF4-FFF2-40B4-BE49-F238E27FC236}">
                  <a16:creationId xmlns:a16="http://schemas.microsoft.com/office/drawing/2014/main" id="{29E44489-CFA0-0A40-A466-A2690DC80587}"/>
                </a:ext>
              </a:extLst>
            </p:cNvPr>
            <p:cNvSpPr txBox="1"/>
            <p:nvPr/>
          </p:nvSpPr>
          <p:spPr>
            <a:xfrm>
              <a:off x="6966581" y="833168"/>
              <a:ext cx="684803" cy="369332"/>
            </a:xfrm>
            <a:prstGeom prst="rect">
              <a:avLst/>
            </a:prstGeom>
            <a:noFill/>
          </p:spPr>
          <p:txBody>
            <a:bodyPr wrap="none" rtlCol="0">
              <a:spAutoFit/>
            </a:bodyPr>
            <a:lstStyle/>
            <a:p>
              <a:r>
                <a:rPr lang="en-ES" dirty="0"/>
                <a:t>Input</a:t>
              </a:r>
            </a:p>
          </p:txBody>
        </p:sp>
      </p:grpSp>
      <p:grpSp>
        <p:nvGrpSpPr>
          <p:cNvPr id="29" name="Group 28">
            <a:extLst>
              <a:ext uri="{FF2B5EF4-FFF2-40B4-BE49-F238E27FC236}">
                <a16:creationId xmlns:a16="http://schemas.microsoft.com/office/drawing/2014/main" id="{CA2CC602-5ECC-094B-824D-D9124ACBCCB7}"/>
              </a:ext>
            </a:extLst>
          </p:cNvPr>
          <p:cNvGrpSpPr/>
          <p:nvPr/>
        </p:nvGrpSpPr>
        <p:grpSpPr>
          <a:xfrm>
            <a:off x="10114194" y="2226722"/>
            <a:ext cx="1607310" cy="1448896"/>
            <a:chOff x="8386533" y="833168"/>
            <a:chExt cx="1607310" cy="1448896"/>
          </a:xfrm>
        </p:grpSpPr>
        <p:sp>
          <p:nvSpPr>
            <p:cNvPr id="24" name="Rounded Rectangle 23">
              <a:extLst>
                <a:ext uri="{FF2B5EF4-FFF2-40B4-BE49-F238E27FC236}">
                  <a16:creationId xmlns:a16="http://schemas.microsoft.com/office/drawing/2014/main" id="{A5CC8AE3-D7B5-8B45-B4BA-B1B7962A88DD}"/>
                </a:ext>
              </a:extLst>
            </p:cNvPr>
            <p:cNvSpPr/>
            <p:nvPr/>
          </p:nvSpPr>
          <p:spPr>
            <a:xfrm>
              <a:off x="8386533" y="833168"/>
              <a:ext cx="1607310" cy="1448896"/>
            </a:xfrm>
            <a:prstGeom prst="roundRect">
              <a:avLst>
                <a:gd name="adj" fmla="val 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pic>
          <p:nvPicPr>
            <p:cNvPr id="9" name="Picture 8">
              <a:extLst>
                <a:ext uri="{FF2B5EF4-FFF2-40B4-BE49-F238E27FC236}">
                  <a16:creationId xmlns:a16="http://schemas.microsoft.com/office/drawing/2014/main" id="{FE146C12-FEC1-9841-8870-EBF6CB1FDCB0}"/>
                </a:ext>
              </a:extLst>
            </p:cNvPr>
            <p:cNvPicPr>
              <a:picLocks noChangeAspect="1"/>
            </p:cNvPicPr>
            <p:nvPr/>
          </p:nvPicPr>
          <p:blipFill>
            <a:blip r:embed="rId3"/>
            <a:stretch>
              <a:fillRect/>
            </a:stretch>
          </p:blipFill>
          <p:spPr>
            <a:xfrm>
              <a:off x="8667325" y="1202500"/>
              <a:ext cx="1079564" cy="1079564"/>
            </a:xfrm>
            <a:prstGeom prst="rect">
              <a:avLst/>
            </a:prstGeom>
          </p:spPr>
        </p:pic>
        <p:sp>
          <p:nvSpPr>
            <p:cNvPr id="11" name="TextBox 10">
              <a:extLst>
                <a:ext uri="{FF2B5EF4-FFF2-40B4-BE49-F238E27FC236}">
                  <a16:creationId xmlns:a16="http://schemas.microsoft.com/office/drawing/2014/main" id="{47474FA5-9C58-B542-9A11-181A3F447C03}"/>
                </a:ext>
              </a:extLst>
            </p:cNvPr>
            <p:cNvSpPr txBox="1"/>
            <p:nvPr/>
          </p:nvSpPr>
          <p:spPr>
            <a:xfrm>
              <a:off x="8604923" y="833168"/>
              <a:ext cx="1178015" cy="369332"/>
            </a:xfrm>
            <a:prstGeom prst="rect">
              <a:avLst/>
            </a:prstGeom>
            <a:noFill/>
          </p:spPr>
          <p:txBody>
            <a:bodyPr wrap="none" rtlCol="0">
              <a:spAutoFit/>
            </a:bodyPr>
            <a:lstStyle/>
            <a:p>
              <a:r>
                <a:rPr lang="en-ES" dirty="0"/>
                <a:t>Processing</a:t>
              </a:r>
            </a:p>
          </p:txBody>
        </p:sp>
      </p:grpSp>
      <p:grpSp>
        <p:nvGrpSpPr>
          <p:cNvPr id="27" name="Group 26">
            <a:extLst>
              <a:ext uri="{FF2B5EF4-FFF2-40B4-BE49-F238E27FC236}">
                <a16:creationId xmlns:a16="http://schemas.microsoft.com/office/drawing/2014/main" id="{842258FF-B34A-BB4F-A41C-0F038F2BA463}"/>
              </a:ext>
            </a:extLst>
          </p:cNvPr>
          <p:cNvGrpSpPr/>
          <p:nvPr/>
        </p:nvGrpSpPr>
        <p:grpSpPr>
          <a:xfrm>
            <a:off x="10110713" y="4074611"/>
            <a:ext cx="1607310" cy="1448896"/>
            <a:chOff x="10262337" y="833168"/>
            <a:chExt cx="1607310" cy="1448896"/>
          </a:xfrm>
        </p:grpSpPr>
        <p:sp>
          <p:nvSpPr>
            <p:cNvPr id="25" name="Rounded Rectangle 24">
              <a:extLst>
                <a:ext uri="{FF2B5EF4-FFF2-40B4-BE49-F238E27FC236}">
                  <a16:creationId xmlns:a16="http://schemas.microsoft.com/office/drawing/2014/main" id="{0CBBF449-53F8-4F4A-A538-77EFB0E08734}"/>
                </a:ext>
              </a:extLst>
            </p:cNvPr>
            <p:cNvSpPr/>
            <p:nvPr/>
          </p:nvSpPr>
          <p:spPr>
            <a:xfrm>
              <a:off x="10262337" y="833168"/>
              <a:ext cx="1607310" cy="1448896"/>
            </a:xfrm>
            <a:prstGeom prst="roundRect">
              <a:avLst>
                <a:gd name="adj" fmla="val 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pic>
          <p:nvPicPr>
            <p:cNvPr id="12" name="Picture 11">
              <a:extLst>
                <a:ext uri="{FF2B5EF4-FFF2-40B4-BE49-F238E27FC236}">
                  <a16:creationId xmlns:a16="http://schemas.microsoft.com/office/drawing/2014/main" id="{2D7F963C-7EA9-3040-936F-827025ED51B2}"/>
                </a:ext>
              </a:extLst>
            </p:cNvPr>
            <p:cNvPicPr>
              <a:picLocks noChangeAspect="1"/>
            </p:cNvPicPr>
            <p:nvPr/>
          </p:nvPicPr>
          <p:blipFill>
            <a:blip r:embed="rId4"/>
            <a:stretch>
              <a:fillRect/>
            </a:stretch>
          </p:blipFill>
          <p:spPr>
            <a:xfrm>
              <a:off x="10840124" y="1173832"/>
              <a:ext cx="925991" cy="907093"/>
            </a:xfrm>
            <a:prstGeom prst="rect">
              <a:avLst/>
            </a:prstGeom>
          </p:spPr>
        </p:pic>
        <p:pic>
          <p:nvPicPr>
            <p:cNvPr id="17" name="Picture 16">
              <a:extLst>
                <a:ext uri="{FF2B5EF4-FFF2-40B4-BE49-F238E27FC236}">
                  <a16:creationId xmlns:a16="http://schemas.microsoft.com/office/drawing/2014/main" id="{F7D64006-2C20-EC4C-9643-D78B24F9D3B5}"/>
                </a:ext>
              </a:extLst>
            </p:cNvPr>
            <p:cNvPicPr>
              <a:picLocks noChangeAspect="1"/>
            </p:cNvPicPr>
            <p:nvPr/>
          </p:nvPicPr>
          <p:blipFill>
            <a:blip r:embed="rId5"/>
            <a:stretch>
              <a:fillRect/>
            </a:stretch>
          </p:blipFill>
          <p:spPr>
            <a:xfrm>
              <a:off x="10377129" y="1356073"/>
              <a:ext cx="925991" cy="925991"/>
            </a:xfrm>
            <a:prstGeom prst="rect">
              <a:avLst/>
            </a:prstGeom>
          </p:spPr>
        </p:pic>
        <p:sp>
          <p:nvSpPr>
            <p:cNvPr id="18" name="TextBox 17">
              <a:extLst>
                <a:ext uri="{FF2B5EF4-FFF2-40B4-BE49-F238E27FC236}">
                  <a16:creationId xmlns:a16="http://schemas.microsoft.com/office/drawing/2014/main" id="{3A3B18DD-1BEC-5E43-A19A-17730EACF625}"/>
                </a:ext>
              </a:extLst>
            </p:cNvPr>
            <p:cNvSpPr txBox="1"/>
            <p:nvPr/>
          </p:nvSpPr>
          <p:spPr>
            <a:xfrm>
              <a:off x="10595657" y="838333"/>
              <a:ext cx="856325" cy="369332"/>
            </a:xfrm>
            <a:prstGeom prst="rect">
              <a:avLst/>
            </a:prstGeom>
            <a:noFill/>
          </p:spPr>
          <p:txBody>
            <a:bodyPr wrap="none" rtlCol="0">
              <a:spAutoFit/>
            </a:bodyPr>
            <a:lstStyle/>
            <a:p>
              <a:r>
                <a:rPr lang="en-ES" dirty="0"/>
                <a:t>Output</a:t>
              </a:r>
            </a:p>
          </p:txBody>
        </p:sp>
      </p:grpSp>
      <p:grpSp>
        <p:nvGrpSpPr>
          <p:cNvPr id="30" name="Group 29">
            <a:extLst>
              <a:ext uri="{FF2B5EF4-FFF2-40B4-BE49-F238E27FC236}">
                <a16:creationId xmlns:a16="http://schemas.microsoft.com/office/drawing/2014/main" id="{B0847A16-BBEF-1447-AFD4-13B65B97EB38}"/>
              </a:ext>
            </a:extLst>
          </p:cNvPr>
          <p:cNvGrpSpPr/>
          <p:nvPr/>
        </p:nvGrpSpPr>
        <p:grpSpPr>
          <a:xfrm>
            <a:off x="8029821" y="2226722"/>
            <a:ext cx="1607310" cy="1448896"/>
            <a:chOff x="8403452" y="2535413"/>
            <a:chExt cx="1607310" cy="1448896"/>
          </a:xfrm>
        </p:grpSpPr>
        <p:sp>
          <p:nvSpPr>
            <p:cNvPr id="26" name="Rounded Rectangle 25">
              <a:extLst>
                <a:ext uri="{FF2B5EF4-FFF2-40B4-BE49-F238E27FC236}">
                  <a16:creationId xmlns:a16="http://schemas.microsoft.com/office/drawing/2014/main" id="{0702FBDA-1920-8B41-A18E-17063C3DEAB3}"/>
                </a:ext>
              </a:extLst>
            </p:cNvPr>
            <p:cNvSpPr/>
            <p:nvPr/>
          </p:nvSpPr>
          <p:spPr>
            <a:xfrm>
              <a:off x="8403452" y="2535413"/>
              <a:ext cx="1607310" cy="1448896"/>
            </a:xfrm>
            <a:prstGeom prst="roundRect">
              <a:avLst>
                <a:gd name="adj" fmla="val 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pic>
          <p:nvPicPr>
            <p:cNvPr id="21" name="Picture 20">
              <a:extLst>
                <a:ext uri="{FF2B5EF4-FFF2-40B4-BE49-F238E27FC236}">
                  <a16:creationId xmlns:a16="http://schemas.microsoft.com/office/drawing/2014/main" id="{1427FD70-B101-F041-9137-BF8DFBA643D2}"/>
                </a:ext>
              </a:extLst>
            </p:cNvPr>
            <p:cNvPicPr>
              <a:picLocks noChangeAspect="1"/>
            </p:cNvPicPr>
            <p:nvPr/>
          </p:nvPicPr>
          <p:blipFill>
            <a:blip r:embed="rId6"/>
            <a:stretch>
              <a:fillRect/>
            </a:stretch>
          </p:blipFill>
          <p:spPr>
            <a:xfrm>
              <a:off x="8461909" y="2868826"/>
              <a:ext cx="782071" cy="782071"/>
            </a:xfrm>
            <a:prstGeom prst="rect">
              <a:avLst/>
            </a:prstGeom>
          </p:spPr>
        </p:pic>
        <p:pic>
          <p:nvPicPr>
            <p:cNvPr id="20" name="Picture 19">
              <a:extLst>
                <a:ext uri="{FF2B5EF4-FFF2-40B4-BE49-F238E27FC236}">
                  <a16:creationId xmlns:a16="http://schemas.microsoft.com/office/drawing/2014/main" id="{ED7D8035-732A-974F-86DD-543FAB727E06}"/>
                </a:ext>
              </a:extLst>
            </p:cNvPr>
            <p:cNvPicPr>
              <a:picLocks noChangeAspect="1"/>
            </p:cNvPicPr>
            <p:nvPr/>
          </p:nvPicPr>
          <p:blipFill>
            <a:blip r:embed="rId7"/>
            <a:stretch>
              <a:fillRect/>
            </a:stretch>
          </p:blipFill>
          <p:spPr>
            <a:xfrm>
              <a:off x="8939728" y="3037964"/>
              <a:ext cx="968471" cy="782071"/>
            </a:xfrm>
            <a:prstGeom prst="rect">
              <a:avLst/>
            </a:prstGeom>
          </p:spPr>
        </p:pic>
        <p:sp>
          <p:nvSpPr>
            <p:cNvPr id="22" name="TextBox 21">
              <a:extLst>
                <a:ext uri="{FF2B5EF4-FFF2-40B4-BE49-F238E27FC236}">
                  <a16:creationId xmlns:a16="http://schemas.microsoft.com/office/drawing/2014/main" id="{C3834CC8-B2ED-6C44-AAE2-6793D9C4E3C7}"/>
                </a:ext>
              </a:extLst>
            </p:cNvPr>
            <p:cNvSpPr txBox="1"/>
            <p:nvPr/>
          </p:nvSpPr>
          <p:spPr>
            <a:xfrm>
              <a:off x="8742437" y="2544682"/>
              <a:ext cx="895502" cy="369332"/>
            </a:xfrm>
            <a:prstGeom prst="rect">
              <a:avLst/>
            </a:prstGeom>
            <a:noFill/>
          </p:spPr>
          <p:txBody>
            <a:bodyPr wrap="none" rtlCol="0">
              <a:spAutoFit/>
            </a:bodyPr>
            <a:lstStyle/>
            <a:p>
              <a:r>
                <a:rPr lang="en-ES" dirty="0"/>
                <a:t>Storage</a:t>
              </a:r>
            </a:p>
          </p:txBody>
        </p:sp>
      </p:grpSp>
      <p:sp>
        <p:nvSpPr>
          <p:cNvPr id="31" name="Up Arrow 30">
            <a:extLst>
              <a:ext uri="{FF2B5EF4-FFF2-40B4-BE49-F238E27FC236}">
                <a16:creationId xmlns:a16="http://schemas.microsoft.com/office/drawing/2014/main" id="{B38AB351-D356-0F42-8F8A-1015AD843EFF}"/>
              </a:ext>
            </a:extLst>
          </p:cNvPr>
          <p:cNvSpPr/>
          <p:nvPr/>
        </p:nvSpPr>
        <p:spPr>
          <a:xfrm rot="5400000">
            <a:off x="9730057" y="2539897"/>
            <a:ext cx="291211" cy="33168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ES"/>
          </a:p>
        </p:txBody>
      </p:sp>
      <p:sp>
        <p:nvSpPr>
          <p:cNvPr id="33" name="Up Arrow 32">
            <a:extLst>
              <a:ext uri="{FF2B5EF4-FFF2-40B4-BE49-F238E27FC236}">
                <a16:creationId xmlns:a16="http://schemas.microsoft.com/office/drawing/2014/main" id="{010CC822-C371-BF44-9CB8-B6C4B144894E}"/>
              </a:ext>
            </a:extLst>
          </p:cNvPr>
          <p:cNvSpPr/>
          <p:nvPr/>
        </p:nvSpPr>
        <p:spPr>
          <a:xfrm rot="16200000">
            <a:off x="9700182" y="2930932"/>
            <a:ext cx="291211" cy="33168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ES"/>
          </a:p>
        </p:txBody>
      </p:sp>
      <p:sp>
        <p:nvSpPr>
          <p:cNvPr id="34" name="Up Arrow 33">
            <a:extLst>
              <a:ext uri="{FF2B5EF4-FFF2-40B4-BE49-F238E27FC236}">
                <a16:creationId xmlns:a16="http://schemas.microsoft.com/office/drawing/2014/main" id="{9B25F24F-279E-A144-81AE-74ED9456C159}"/>
              </a:ext>
            </a:extLst>
          </p:cNvPr>
          <p:cNvSpPr/>
          <p:nvPr/>
        </p:nvSpPr>
        <p:spPr>
          <a:xfrm rot="10800000">
            <a:off x="10784445" y="3714254"/>
            <a:ext cx="291211" cy="33168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ES"/>
          </a:p>
        </p:txBody>
      </p:sp>
      <p:sp>
        <p:nvSpPr>
          <p:cNvPr id="35" name="Up Arrow 34">
            <a:extLst>
              <a:ext uri="{FF2B5EF4-FFF2-40B4-BE49-F238E27FC236}">
                <a16:creationId xmlns:a16="http://schemas.microsoft.com/office/drawing/2014/main" id="{E097A253-23CF-4D42-BCBB-A73F5937B761}"/>
              </a:ext>
            </a:extLst>
          </p:cNvPr>
          <p:cNvSpPr/>
          <p:nvPr/>
        </p:nvSpPr>
        <p:spPr>
          <a:xfrm rot="10800000">
            <a:off x="10775985" y="1861382"/>
            <a:ext cx="291211" cy="33168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ES"/>
          </a:p>
        </p:txBody>
      </p:sp>
      <p:sp>
        <p:nvSpPr>
          <p:cNvPr id="36" name="TextBox 35">
            <a:extLst>
              <a:ext uri="{FF2B5EF4-FFF2-40B4-BE49-F238E27FC236}">
                <a16:creationId xmlns:a16="http://schemas.microsoft.com/office/drawing/2014/main" id="{CFD8EE53-1815-AE40-84CE-A027C053A940}"/>
              </a:ext>
            </a:extLst>
          </p:cNvPr>
          <p:cNvSpPr txBox="1"/>
          <p:nvPr/>
        </p:nvSpPr>
        <p:spPr>
          <a:xfrm>
            <a:off x="470496" y="2443994"/>
            <a:ext cx="1410451" cy="461665"/>
          </a:xfrm>
          <a:prstGeom prst="rect">
            <a:avLst/>
          </a:prstGeom>
          <a:noFill/>
        </p:spPr>
        <p:txBody>
          <a:bodyPr wrap="none" rtlCol="0">
            <a:spAutoFit/>
          </a:bodyPr>
          <a:lstStyle/>
          <a:p>
            <a:r>
              <a:rPr lang="en-ES" sz="2400" dirty="0"/>
              <a:t>Hardware</a:t>
            </a:r>
          </a:p>
        </p:txBody>
      </p:sp>
      <p:sp>
        <p:nvSpPr>
          <p:cNvPr id="38" name="Rectangle 37">
            <a:extLst>
              <a:ext uri="{FF2B5EF4-FFF2-40B4-BE49-F238E27FC236}">
                <a16:creationId xmlns:a16="http://schemas.microsoft.com/office/drawing/2014/main" id="{5BDA4825-A3F1-934F-B2D1-DC413C118A96}"/>
              </a:ext>
            </a:extLst>
          </p:cNvPr>
          <p:cNvSpPr/>
          <p:nvPr/>
        </p:nvSpPr>
        <p:spPr>
          <a:xfrm>
            <a:off x="425422" y="889862"/>
            <a:ext cx="9474385" cy="1200329"/>
          </a:xfrm>
          <a:prstGeom prst="rect">
            <a:avLst/>
          </a:prstGeom>
        </p:spPr>
        <p:txBody>
          <a:bodyPr wrap="square">
            <a:spAutoFit/>
          </a:bodyPr>
          <a:lstStyle/>
          <a:p>
            <a:r>
              <a:rPr lang="en-GB" i="0" u="none" strike="noStrike" dirty="0">
                <a:solidFill>
                  <a:srgbClr val="4E4E4E"/>
                </a:solidFill>
                <a:effectLst/>
              </a:rPr>
              <a:t>A computer is an electronic device that manipulates information, or data. It has the ability to store, retrieve, and process data. It can process information in very fast speed. You can use a computer to type documents, send email, play games, and browse the Web. You can also use it to edit or create spreadsheets, presentations, and even videos.</a:t>
            </a:r>
            <a:endParaRPr lang="en-ES" dirty="0"/>
          </a:p>
        </p:txBody>
      </p:sp>
      <p:sp>
        <p:nvSpPr>
          <p:cNvPr id="39" name="TextBox 38">
            <a:extLst>
              <a:ext uri="{FF2B5EF4-FFF2-40B4-BE49-F238E27FC236}">
                <a16:creationId xmlns:a16="http://schemas.microsoft.com/office/drawing/2014/main" id="{69CD3FBF-CFAE-1641-BF35-3C259CDD1ABE}"/>
              </a:ext>
            </a:extLst>
          </p:cNvPr>
          <p:cNvSpPr txBox="1"/>
          <p:nvPr/>
        </p:nvSpPr>
        <p:spPr>
          <a:xfrm>
            <a:off x="475743" y="2890130"/>
            <a:ext cx="7077015" cy="923330"/>
          </a:xfrm>
          <a:prstGeom prst="rect">
            <a:avLst/>
          </a:prstGeom>
          <a:noFill/>
        </p:spPr>
        <p:txBody>
          <a:bodyPr wrap="square" rtlCol="0">
            <a:spAutoFit/>
          </a:bodyPr>
          <a:lstStyle/>
          <a:p>
            <a:r>
              <a:rPr lang="en-ES" dirty="0"/>
              <a:t>Hardware is any part of computer that has physical structure. Such as keyboard, mouse, processor, hard disk, or any other component. Different types of hardware is needed for different purpose.</a:t>
            </a:r>
          </a:p>
        </p:txBody>
      </p:sp>
      <p:sp>
        <p:nvSpPr>
          <p:cNvPr id="40" name="TextBox 39">
            <a:extLst>
              <a:ext uri="{FF2B5EF4-FFF2-40B4-BE49-F238E27FC236}">
                <a16:creationId xmlns:a16="http://schemas.microsoft.com/office/drawing/2014/main" id="{3AE954ED-B4AE-C04C-9AD9-A5260ED57515}"/>
              </a:ext>
            </a:extLst>
          </p:cNvPr>
          <p:cNvSpPr txBox="1"/>
          <p:nvPr/>
        </p:nvSpPr>
        <p:spPr>
          <a:xfrm>
            <a:off x="470496" y="4019534"/>
            <a:ext cx="1305678" cy="461665"/>
          </a:xfrm>
          <a:prstGeom prst="rect">
            <a:avLst/>
          </a:prstGeom>
          <a:noFill/>
        </p:spPr>
        <p:txBody>
          <a:bodyPr wrap="none" rtlCol="0">
            <a:spAutoFit/>
          </a:bodyPr>
          <a:lstStyle/>
          <a:p>
            <a:r>
              <a:rPr lang="en-ES" sz="2400" dirty="0"/>
              <a:t>Software</a:t>
            </a:r>
          </a:p>
        </p:txBody>
      </p:sp>
      <p:sp>
        <p:nvSpPr>
          <p:cNvPr id="41" name="TextBox 40">
            <a:extLst>
              <a:ext uri="{FF2B5EF4-FFF2-40B4-BE49-F238E27FC236}">
                <a16:creationId xmlns:a16="http://schemas.microsoft.com/office/drawing/2014/main" id="{58D13B32-2C19-B84B-90F1-A9D43971FC2B}"/>
              </a:ext>
            </a:extLst>
          </p:cNvPr>
          <p:cNvSpPr txBox="1"/>
          <p:nvPr/>
        </p:nvSpPr>
        <p:spPr>
          <a:xfrm>
            <a:off x="475743" y="4465670"/>
            <a:ext cx="7077015" cy="923330"/>
          </a:xfrm>
          <a:prstGeom prst="rect">
            <a:avLst/>
          </a:prstGeom>
          <a:noFill/>
        </p:spPr>
        <p:txBody>
          <a:bodyPr wrap="square" rtlCol="0">
            <a:spAutoFit/>
          </a:bodyPr>
          <a:lstStyle/>
          <a:p>
            <a:r>
              <a:rPr lang="en-ES" dirty="0"/>
              <a:t>Software is any set of code/instructions which tells the hardware what to do and how to do it. Example of software is Word, excel, Google Chrome, windows10 etc.</a:t>
            </a:r>
          </a:p>
        </p:txBody>
      </p:sp>
    </p:spTree>
    <p:extLst>
      <p:ext uri="{BB962C8B-B14F-4D97-AF65-F5344CB8AC3E}">
        <p14:creationId xmlns:p14="http://schemas.microsoft.com/office/powerpoint/2010/main" val="80504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A00E9-3D57-234E-B266-76D99C88E602}"/>
              </a:ext>
            </a:extLst>
          </p:cNvPr>
          <p:cNvSpPr txBox="1"/>
          <p:nvPr/>
        </p:nvSpPr>
        <p:spPr>
          <a:xfrm>
            <a:off x="425885" y="325677"/>
            <a:ext cx="3180038" cy="584775"/>
          </a:xfrm>
          <a:prstGeom prst="rect">
            <a:avLst/>
          </a:prstGeom>
          <a:noFill/>
        </p:spPr>
        <p:txBody>
          <a:bodyPr wrap="none" rtlCol="0">
            <a:spAutoFit/>
          </a:bodyPr>
          <a:lstStyle/>
          <a:p>
            <a:r>
              <a:rPr lang="en-ES" sz="3200" dirty="0"/>
              <a:t>Parts of computer</a:t>
            </a:r>
          </a:p>
        </p:txBody>
      </p:sp>
      <p:pic>
        <p:nvPicPr>
          <p:cNvPr id="7" name="Picture 6">
            <a:extLst>
              <a:ext uri="{FF2B5EF4-FFF2-40B4-BE49-F238E27FC236}">
                <a16:creationId xmlns:a16="http://schemas.microsoft.com/office/drawing/2014/main" id="{449ADFF5-58C1-AE4C-AE42-EC050179DC6D}"/>
              </a:ext>
            </a:extLst>
          </p:cNvPr>
          <p:cNvPicPr>
            <a:picLocks noChangeAspect="1"/>
          </p:cNvPicPr>
          <p:nvPr/>
        </p:nvPicPr>
        <p:blipFill>
          <a:blip r:embed="rId2"/>
          <a:stretch>
            <a:fillRect/>
          </a:stretch>
        </p:blipFill>
        <p:spPr>
          <a:xfrm>
            <a:off x="425884" y="910452"/>
            <a:ext cx="1424655" cy="1239450"/>
          </a:xfrm>
          <a:prstGeom prst="rect">
            <a:avLst/>
          </a:prstGeom>
        </p:spPr>
      </p:pic>
      <p:pic>
        <p:nvPicPr>
          <p:cNvPr id="8" name="Picture 7">
            <a:extLst>
              <a:ext uri="{FF2B5EF4-FFF2-40B4-BE49-F238E27FC236}">
                <a16:creationId xmlns:a16="http://schemas.microsoft.com/office/drawing/2014/main" id="{61B79BB0-6919-9E46-81C8-38E1E133EF6B}"/>
              </a:ext>
            </a:extLst>
          </p:cNvPr>
          <p:cNvPicPr>
            <a:picLocks noChangeAspect="1"/>
          </p:cNvPicPr>
          <p:nvPr/>
        </p:nvPicPr>
        <p:blipFill>
          <a:blip r:embed="rId3"/>
          <a:stretch>
            <a:fillRect/>
          </a:stretch>
        </p:blipFill>
        <p:spPr>
          <a:xfrm>
            <a:off x="101412" y="2640782"/>
            <a:ext cx="1905000" cy="990600"/>
          </a:xfrm>
          <a:prstGeom prst="rect">
            <a:avLst/>
          </a:prstGeom>
        </p:spPr>
      </p:pic>
      <p:pic>
        <p:nvPicPr>
          <p:cNvPr id="9" name="Picture 8">
            <a:extLst>
              <a:ext uri="{FF2B5EF4-FFF2-40B4-BE49-F238E27FC236}">
                <a16:creationId xmlns:a16="http://schemas.microsoft.com/office/drawing/2014/main" id="{19D9FCF0-5332-8647-85D2-314BB157A10A}"/>
              </a:ext>
            </a:extLst>
          </p:cNvPr>
          <p:cNvPicPr>
            <a:picLocks noChangeAspect="1"/>
          </p:cNvPicPr>
          <p:nvPr/>
        </p:nvPicPr>
        <p:blipFill>
          <a:blip r:embed="rId4"/>
          <a:stretch>
            <a:fillRect/>
          </a:stretch>
        </p:blipFill>
        <p:spPr>
          <a:xfrm>
            <a:off x="327098" y="4024374"/>
            <a:ext cx="1453628" cy="1337338"/>
          </a:xfrm>
          <a:prstGeom prst="rect">
            <a:avLst/>
          </a:prstGeom>
        </p:spPr>
      </p:pic>
      <p:pic>
        <p:nvPicPr>
          <p:cNvPr id="11" name="Picture 10">
            <a:extLst>
              <a:ext uri="{FF2B5EF4-FFF2-40B4-BE49-F238E27FC236}">
                <a16:creationId xmlns:a16="http://schemas.microsoft.com/office/drawing/2014/main" id="{921648BE-8AF7-1447-84D1-4CD7A7457FF4}"/>
              </a:ext>
            </a:extLst>
          </p:cNvPr>
          <p:cNvPicPr>
            <a:picLocks noChangeAspect="1"/>
          </p:cNvPicPr>
          <p:nvPr/>
        </p:nvPicPr>
        <p:blipFill>
          <a:blip r:embed="rId5"/>
          <a:stretch>
            <a:fillRect/>
          </a:stretch>
        </p:blipFill>
        <p:spPr>
          <a:xfrm>
            <a:off x="224939" y="5613400"/>
            <a:ext cx="1625600" cy="1244600"/>
          </a:xfrm>
          <a:prstGeom prst="rect">
            <a:avLst/>
          </a:prstGeom>
        </p:spPr>
      </p:pic>
      <p:sp>
        <p:nvSpPr>
          <p:cNvPr id="12" name="TextBox 11">
            <a:extLst>
              <a:ext uri="{FF2B5EF4-FFF2-40B4-BE49-F238E27FC236}">
                <a16:creationId xmlns:a16="http://schemas.microsoft.com/office/drawing/2014/main" id="{BCE9832F-637C-6149-9BF4-D54AA08C50B4}"/>
              </a:ext>
            </a:extLst>
          </p:cNvPr>
          <p:cNvSpPr txBox="1"/>
          <p:nvPr/>
        </p:nvSpPr>
        <p:spPr>
          <a:xfrm>
            <a:off x="2155340" y="945645"/>
            <a:ext cx="1401217" cy="461665"/>
          </a:xfrm>
          <a:prstGeom prst="rect">
            <a:avLst/>
          </a:prstGeom>
          <a:noFill/>
        </p:spPr>
        <p:txBody>
          <a:bodyPr wrap="none" rtlCol="0">
            <a:spAutoFit/>
          </a:bodyPr>
          <a:lstStyle/>
          <a:p>
            <a:r>
              <a:rPr lang="en-ES" sz="2400" dirty="0"/>
              <a:t>Processor</a:t>
            </a:r>
          </a:p>
        </p:txBody>
      </p:sp>
      <p:sp>
        <p:nvSpPr>
          <p:cNvPr id="13" name="TextBox 12">
            <a:extLst>
              <a:ext uri="{FF2B5EF4-FFF2-40B4-BE49-F238E27FC236}">
                <a16:creationId xmlns:a16="http://schemas.microsoft.com/office/drawing/2014/main" id="{CF5ABBA6-F9DF-F046-BC3E-17EBF819193D}"/>
              </a:ext>
            </a:extLst>
          </p:cNvPr>
          <p:cNvSpPr txBox="1"/>
          <p:nvPr/>
        </p:nvSpPr>
        <p:spPr>
          <a:xfrm>
            <a:off x="2168032" y="1342415"/>
            <a:ext cx="9598084" cy="923330"/>
          </a:xfrm>
          <a:prstGeom prst="rect">
            <a:avLst/>
          </a:prstGeom>
          <a:noFill/>
        </p:spPr>
        <p:txBody>
          <a:bodyPr wrap="square" rtlCol="0">
            <a:spAutoFit/>
          </a:bodyPr>
          <a:lstStyle/>
          <a:p>
            <a:r>
              <a:rPr lang="en-ES" dirty="0"/>
              <a:t>Central Processing Unit (CPU) or Processor is the brain of computer. Everytime you press a key, click on mouse or start an application, you send instructions to CPU. 2.4 Ghz processor means it can process 2.4 billions of instructions per second. </a:t>
            </a:r>
          </a:p>
        </p:txBody>
      </p:sp>
      <p:sp>
        <p:nvSpPr>
          <p:cNvPr id="14" name="TextBox 13">
            <a:extLst>
              <a:ext uri="{FF2B5EF4-FFF2-40B4-BE49-F238E27FC236}">
                <a16:creationId xmlns:a16="http://schemas.microsoft.com/office/drawing/2014/main" id="{330979F0-2788-FC4B-B69C-6E763CA080C7}"/>
              </a:ext>
            </a:extLst>
          </p:cNvPr>
          <p:cNvSpPr txBox="1"/>
          <p:nvPr/>
        </p:nvSpPr>
        <p:spPr>
          <a:xfrm>
            <a:off x="2168032" y="2359855"/>
            <a:ext cx="1401217" cy="461665"/>
          </a:xfrm>
          <a:prstGeom prst="rect">
            <a:avLst/>
          </a:prstGeom>
          <a:noFill/>
        </p:spPr>
        <p:txBody>
          <a:bodyPr wrap="none" rtlCol="0">
            <a:spAutoFit/>
          </a:bodyPr>
          <a:lstStyle/>
          <a:p>
            <a:r>
              <a:rPr lang="en-ES" sz="2400" dirty="0"/>
              <a:t>Processor</a:t>
            </a:r>
          </a:p>
        </p:txBody>
      </p:sp>
      <p:sp>
        <p:nvSpPr>
          <p:cNvPr id="15" name="TextBox 14">
            <a:extLst>
              <a:ext uri="{FF2B5EF4-FFF2-40B4-BE49-F238E27FC236}">
                <a16:creationId xmlns:a16="http://schemas.microsoft.com/office/drawing/2014/main" id="{B1C4ADAC-FE49-4A47-BE7C-F3D766CB1120}"/>
              </a:ext>
            </a:extLst>
          </p:cNvPr>
          <p:cNvSpPr txBox="1"/>
          <p:nvPr/>
        </p:nvSpPr>
        <p:spPr>
          <a:xfrm>
            <a:off x="2180724" y="2756625"/>
            <a:ext cx="9598084" cy="923330"/>
          </a:xfrm>
          <a:prstGeom prst="rect">
            <a:avLst/>
          </a:prstGeom>
          <a:noFill/>
        </p:spPr>
        <p:txBody>
          <a:bodyPr wrap="square" rtlCol="0">
            <a:spAutoFit/>
          </a:bodyPr>
          <a:lstStyle/>
          <a:p>
            <a:r>
              <a:rPr lang="en-ES" dirty="0"/>
              <a:t>Central Processing Unit (CPU) or Processor is the brain of computer. Everytime you press a key, click on mouse or start an application, you send instructions to CPU. 2.4 Ghz processor means it can process 2.4 billions of instructions per second. </a:t>
            </a:r>
          </a:p>
        </p:txBody>
      </p:sp>
    </p:spTree>
    <p:extLst>
      <p:ext uri="{BB962C8B-B14F-4D97-AF65-F5344CB8AC3E}">
        <p14:creationId xmlns:p14="http://schemas.microsoft.com/office/powerpoint/2010/main" val="119611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A186BB-072F-7844-8E08-D1A05ED1CBC1}"/>
              </a:ext>
            </a:extLst>
          </p:cNvPr>
          <p:cNvSpPr txBox="1"/>
          <p:nvPr/>
        </p:nvSpPr>
        <p:spPr>
          <a:xfrm>
            <a:off x="475989" y="288098"/>
            <a:ext cx="1820755" cy="369332"/>
          </a:xfrm>
          <a:prstGeom prst="rect">
            <a:avLst/>
          </a:prstGeom>
          <a:noFill/>
        </p:spPr>
        <p:txBody>
          <a:bodyPr wrap="none" rtlCol="0">
            <a:spAutoFit/>
          </a:bodyPr>
          <a:lstStyle/>
          <a:p>
            <a:r>
              <a:rPr lang="en-ES" dirty="0"/>
              <a:t>Operating system</a:t>
            </a:r>
          </a:p>
        </p:txBody>
      </p:sp>
      <p:sp>
        <p:nvSpPr>
          <p:cNvPr id="5" name="TextBox 4">
            <a:extLst>
              <a:ext uri="{FF2B5EF4-FFF2-40B4-BE49-F238E27FC236}">
                <a16:creationId xmlns:a16="http://schemas.microsoft.com/office/drawing/2014/main" id="{76FC4F4A-785A-984F-A02D-09213F736BEE}"/>
              </a:ext>
            </a:extLst>
          </p:cNvPr>
          <p:cNvSpPr txBox="1"/>
          <p:nvPr/>
        </p:nvSpPr>
        <p:spPr>
          <a:xfrm>
            <a:off x="475989" y="876822"/>
            <a:ext cx="1113062" cy="923330"/>
          </a:xfrm>
          <a:prstGeom prst="rect">
            <a:avLst/>
          </a:prstGeom>
          <a:noFill/>
        </p:spPr>
        <p:txBody>
          <a:bodyPr wrap="none" rtlCol="0">
            <a:spAutoFit/>
          </a:bodyPr>
          <a:lstStyle/>
          <a:p>
            <a:r>
              <a:rPr lang="en-ES" dirty="0"/>
              <a:t>Linux</a:t>
            </a:r>
          </a:p>
          <a:p>
            <a:r>
              <a:rPr lang="en-ES" dirty="0"/>
              <a:t>Windows </a:t>
            </a:r>
          </a:p>
          <a:p>
            <a:r>
              <a:rPr lang="en-ES" dirty="0"/>
              <a:t>OSX</a:t>
            </a:r>
          </a:p>
        </p:txBody>
      </p:sp>
    </p:spTree>
    <p:extLst>
      <p:ext uri="{BB962C8B-B14F-4D97-AF65-F5344CB8AC3E}">
        <p14:creationId xmlns:p14="http://schemas.microsoft.com/office/powerpoint/2010/main" val="3966124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6650-6196-204D-AD9E-BC40EBA4027D}"/>
              </a:ext>
            </a:extLst>
          </p:cNvPr>
          <p:cNvSpPr>
            <a:spLocks noGrp="1"/>
          </p:cNvSpPr>
          <p:nvPr>
            <p:ph type="title"/>
          </p:nvPr>
        </p:nvSpPr>
        <p:spPr/>
        <p:txBody>
          <a:bodyPr/>
          <a:lstStyle/>
          <a:p>
            <a:endParaRPr lang="en-ES"/>
          </a:p>
        </p:txBody>
      </p:sp>
      <p:sp>
        <p:nvSpPr>
          <p:cNvPr id="3" name="Content Placeholder 2">
            <a:extLst>
              <a:ext uri="{FF2B5EF4-FFF2-40B4-BE49-F238E27FC236}">
                <a16:creationId xmlns:a16="http://schemas.microsoft.com/office/drawing/2014/main" id="{78F9BDED-9A89-1943-98C5-9A2C51441335}"/>
              </a:ext>
            </a:extLst>
          </p:cNvPr>
          <p:cNvSpPr>
            <a:spLocks noGrp="1"/>
          </p:cNvSpPr>
          <p:nvPr>
            <p:ph idx="1"/>
          </p:nvPr>
        </p:nvSpPr>
        <p:spPr/>
        <p:txBody>
          <a:bodyPr/>
          <a:lstStyle/>
          <a:p>
            <a:endParaRPr lang="en-ES"/>
          </a:p>
        </p:txBody>
      </p:sp>
    </p:spTree>
    <p:extLst>
      <p:ext uri="{BB962C8B-B14F-4D97-AF65-F5344CB8AC3E}">
        <p14:creationId xmlns:p14="http://schemas.microsoft.com/office/powerpoint/2010/main" val="1735160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7D1186-C666-4746-81CF-3320A2296D77}"/>
              </a:ext>
            </a:extLst>
          </p:cNvPr>
          <p:cNvSpPr txBox="1"/>
          <p:nvPr/>
        </p:nvSpPr>
        <p:spPr>
          <a:xfrm>
            <a:off x="350729" y="300625"/>
            <a:ext cx="2353593" cy="369332"/>
          </a:xfrm>
          <a:prstGeom prst="rect">
            <a:avLst/>
          </a:prstGeom>
          <a:noFill/>
        </p:spPr>
        <p:txBody>
          <a:bodyPr wrap="none" rtlCol="0">
            <a:spAutoFit/>
          </a:bodyPr>
          <a:lstStyle/>
          <a:p>
            <a:r>
              <a:rPr lang="en-ES" dirty="0"/>
              <a:t>How computer works ?</a:t>
            </a:r>
          </a:p>
        </p:txBody>
      </p:sp>
      <p:sp>
        <p:nvSpPr>
          <p:cNvPr id="8" name="TextBox 7">
            <a:extLst>
              <a:ext uri="{FF2B5EF4-FFF2-40B4-BE49-F238E27FC236}">
                <a16:creationId xmlns:a16="http://schemas.microsoft.com/office/drawing/2014/main" id="{C1E72443-9097-9547-B24A-0E303F70AEDD}"/>
              </a:ext>
            </a:extLst>
          </p:cNvPr>
          <p:cNvSpPr txBox="1"/>
          <p:nvPr/>
        </p:nvSpPr>
        <p:spPr>
          <a:xfrm>
            <a:off x="350729" y="901873"/>
            <a:ext cx="6338171" cy="2031325"/>
          </a:xfrm>
          <a:prstGeom prst="rect">
            <a:avLst/>
          </a:prstGeom>
          <a:noFill/>
        </p:spPr>
        <p:txBody>
          <a:bodyPr wrap="square" rtlCol="0">
            <a:spAutoFit/>
          </a:bodyPr>
          <a:lstStyle/>
          <a:p>
            <a:r>
              <a:rPr lang="en-ES" dirty="0"/>
              <a:t>Number systems</a:t>
            </a:r>
          </a:p>
          <a:p>
            <a:endParaRPr lang="en-ES" dirty="0"/>
          </a:p>
          <a:p>
            <a:r>
              <a:rPr lang="en-ES" dirty="0"/>
              <a:t>Binary 		– 	1,0</a:t>
            </a:r>
          </a:p>
          <a:p>
            <a:r>
              <a:rPr lang="en-ES" dirty="0"/>
              <a:t>Decimal 		– 	0,1,2,3,4,5,6,7,9</a:t>
            </a:r>
          </a:p>
          <a:p>
            <a:r>
              <a:rPr lang="en-ES" dirty="0"/>
              <a:t>Hexadecimal 	– 	0,1,2,3,4,5,6,7,8,9,A,B,C,D,E,F</a:t>
            </a:r>
          </a:p>
          <a:p>
            <a:r>
              <a:rPr lang="en-ES" dirty="0"/>
              <a:t> </a:t>
            </a:r>
          </a:p>
          <a:p>
            <a:endParaRPr lang="en-ES" dirty="0"/>
          </a:p>
        </p:txBody>
      </p:sp>
      <p:pic>
        <p:nvPicPr>
          <p:cNvPr id="9" name="Picture 8">
            <a:extLst>
              <a:ext uri="{FF2B5EF4-FFF2-40B4-BE49-F238E27FC236}">
                <a16:creationId xmlns:a16="http://schemas.microsoft.com/office/drawing/2014/main" id="{913762DE-07DB-8F4C-9B29-61A931F07AB9}"/>
              </a:ext>
            </a:extLst>
          </p:cNvPr>
          <p:cNvPicPr>
            <a:picLocks noChangeAspect="1"/>
          </p:cNvPicPr>
          <p:nvPr/>
        </p:nvPicPr>
        <p:blipFill>
          <a:blip r:embed="rId2"/>
          <a:stretch>
            <a:fillRect/>
          </a:stretch>
        </p:blipFill>
        <p:spPr>
          <a:xfrm>
            <a:off x="8616689" y="669957"/>
            <a:ext cx="3224582" cy="1795970"/>
          </a:xfrm>
          <a:prstGeom prst="rect">
            <a:avLst/>
          </a:prstGeom>
        </p:spPr>
      </p:pic>
      <p:pic>
        <p:nvPicPr>
          <p:cNvPr id="10" name="Picture 9">
            <a:extLst>
              <a:ext uri="{FF2B5EF4-FFF2-40B4-BE49-F238E27FC236}">
                <a16:creationId xmlns:a16="http://schemas.microsoft.com/office/drawing/2014/main" id="{8AF440AC-16E6-574D-9C78-42D0DAF2A6D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48164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1344</TotalTime>
  <Words>346</Words>
  <Application>Microsoft Office PowerPoint</Application>
  <PresentationFormat>Widescreen</PresentationFormat>
  <Paragraphs>51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Fundamentals of Computer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Vikram Soni</dc:creator>
  <cp:lastModifiedBy>Soni, Vikram</cp:lastModifiedBy>
  <cp:revision>11</cp:revision>
  <dcterms:created xsi:type="dcterms:W3CDTF">2020-07-07T17:54:02Z</dcterms:created>
  <dcterms:modified xsi:type="dcterms:W3CDTF">2020-07-08T16:23:43Z</dcterms:modified>
</cp:coreProperties>
</file>